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90" r:id="rId3"/>
    <p:sldId id="289" r:id="rId4"/>
    <p:sldId id="266" r:id="rId5"/>
    <p:sldId id="258" r:id="rId6"/>
    <p:sldId id="259" r:id="rId7"/>
    <p:sldId id="280" r:id="rId8"/>
    <p:sldId id="270" r:id="rId9"/>
    <p:sldId id="260" r:id="rId10"/>
    <p:sldId id="261" r:id="rId11"/>
    <p:sldId id="262" r:id="rId12"/>
    <p:sldId id="293" r:id="rId13"/>
    <p:sldId id="264" r:id="rId14"/>
    <p:sldId id="292" r:id="rId15"/>
    <p:sldId id="265" r:id="rId16"/>
    <p:sldId id="296" r:id="rId17"/>
    <p:sldId id="272" r:id="rId18"/>
    <p:sldId id="273" r:id="rId19"/>
    <p:sldId id="281" r:id="rId20"/>
    <p:sldId id="294" r:id="rId21"/>
    <p:sldId id="295" r:id="rId22"/>
    <p:sldId id="274" r:id="rId23"/>
    <p:sldId id="275" r:id="rId24"/>
    <p:sldId id="276" r:id="rId25"/>
    <p:sldId id="277" r:id="rId26"/>
    <p:sldId id="297" r:id="rId27"/>
    <p:sldId id="279" r:id="rId28"/>
    <p:sldId id="286" r:id="rId29"/>
    <p:sldId id="267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91" d="100"/>
          <a:sy n="91" d="100"/>
        </p:scale>
        <p:origin x="-1214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280920" cy="4176464"/>
          </a:xfrm>
        </p:spPr>
        <p:txBody>
          <a:bodyPr>
            <a:normAutofit/>
          </a:bodyPr>
          <a:lstStyle/>
          <a:p>
            <a:pPr marL="365760" lvl="0" indent="-256032" algn="ctr" fontAlgn="base">
              <a:spcBef>
                <a:spcPts val="400"/>
              </a:spcBef>
            </a:pPr>
            <a:r>
              <a:rPr lang="ru-RU" sz="3600" u="sng" dirty="0" smtClean="0">
                <a:solidFill>
                  <a:srgbClr val="2D2D2D"/>
                </a:solidFill>
                <a:effectLst/>
                <a:latin typeface="Arial"/>
                <a:ea typeface="+mn-ea"/>
                <a:cs typeface="+mn-cs"/>
              </a:rPr>
              <a:t>ГОСТ </a:t>
            </a:r>
            <a:r>
              <a:rPr lang="ru-RU" sz="3600" u="sng" dirty="0">
                <a:solidFill>
                  <a:srgbClr val="2D2D2D"/>
                </a:solidFill>
                <a:effectLst/>
                <a:latin typeface="Arial"/>
                <a:ea typeface="+mn-ea"/>
                <a:cs typeface="+mn-cs"/>
              </a:rPr>
              <a:t>Р </a:t>
            </a:r>
            <a:r>
              <a:rPr lang="ru-RU" sz="3600" u="sng" dirty="0" smtClean="0">
                <a:solidFill>
                  <a:srgbClr val="2D2D2D"/>
                </a:solidFill>
                <a:effectLst/>
                <a:latin typeface="Arial"/>
                <a:ea typeface="+mn-ea"/>
                <a:cs typeface="+mn-cs"/>
              </a:rPr>
              <a:t>7.0.97-2016</a:t>
            </a:r>
            <a:r>
              <a:rPr lang="ru-RU" sz="3600" dirty="0" smtClean="0">
                <a:solidFill>
                  <a:srgbClr val="2D2D2D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rgbClr val="2D2D2D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3600" dirty="0" smtClean="0">
                <a:solidFill>
                  <a:srgbClr val="2D2D2D"/>
                </a:solidFill>
                <a:effectLst/>
                <a:latin typeface="Arial"/>
                <a:ea typeface="+mn-ea"/>
                <a:cs typeface="+mn-cs"/>
              </a:rPr>
              <a:t> «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Система </a:t>
            </a:r>
            <a:r>
              <a:rPr lang="ru-RU" sz="3200" dirty="0">
                <a:solidFill>
                  <a:srgbClr val="002060"/>
                </a:solidFill>
                <a:effectLst/>
                <a:latin typeface="Arial"/>
                <a:ea typeface="+mn-ea"/>
                <a:cs typeface="+mn-cs"/>
              </a:rPr>
              <a:t>стандартов по информации, библиотечному и издательскому делу Организационно-распорядительная документация. Требования к оформлению документов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61506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. Талица 2019 год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Наименование структурного подразделения – автор документа</a:t>
            </a:r>
            <a:endParaRPr lang="ru-RU" sz="2800" b="1" dirty="0"/>
          </a:p>
        </p:txBody>
      </p:sp>
      <p:pic>
        <p:nvPicPr>
          <p:cNvPr id="9" name="Picture 2" descr="C:\Users\user5_1\Desktop\image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2" t="22922" r="43947" b="10192"/>
          <a:stretch/>
        </p:blipFill>
        <p:spPr bwMode="auto">
          <a:xfrm>
            <a:off x="1276168" y="1700808"/>
            <a:ext cx="3185999" cy="3312368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4048" y="1700808"/>
            <a:ext cx="3528393" cy="3312368"/>
          </a:xfrm>
          <a:prstGeom prst="rect">
            <a:avLst/>
          </a:prstGeom>
          <a:solidFill>
            <a:schemeClr val="bg1">
              <a:alpha val="98999"/>
            </a:schemeClr>
          </a:solidFill>
          <a:ln w="57150" cap="flat">
            <a:solidFill>
              <a:schemeClr val="accent1"/>
            </a:solidFill>
            <a:round/>
            <a:headEnd/>
            <a:tailEnd/>
          </a:ln>
          <a:effectLst/>
        </p:spPr>
        <p:txBody>
          <a:bodyPr lIns="93240" tIns="64242" rIns="93240" bIns="4824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 charset="-122"/>
            </a:endParaRP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 charset="-122"/>
            </a:endParaRP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charset="-122"/>
            </a:endParaRP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УПРАВЛЕНИЕ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ПО ДЕЛАМ АРХИВОВ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ТЮМЕНСКОЙ ОБЛАСТИ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</a:endParaRP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НАЧАЛЬНИК ОТДЕЛА КОМПЛЕКТОВАНИЯ 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И ВЕДОМСТВЕННЫХ АРХИВОВ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</a:endParaRP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ул.Советская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, д.61, </a:t>
            </a:r>
            <a:r>
              <a:rPr kumimoji="0" lang="ru-RU" alt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г.Тюмень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</a:endParaRP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 почтовый адрес: </a:t>
            </a:r>
            <a:r>
              <a:rPr kumimoji="0" lang="ru-RU" alt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ул.Хохрякова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, д.59, 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г.Тюмень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, 625004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тел., факс (3452) 55-62-76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e-</a:t>
            </a:r>
            <a:r>
              <a:rPr kumimoji="0" lang="ru-RU" alt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mail</a:t>
            </a: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: 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</a:endParaRP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__________ № ________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</a:rPr>
              <a:t>на № _______ от _______  </a:t>
            </a:r>
          </a:p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109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Наименование должности лица – автор документа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556792"/>
            <a:ext cx="482453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 с ограниченной                              ответственностью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«Премьера» (ООО «Премьера»)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 кадров</a:t>
            </a:r>
          </a:p>
          <a:p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861048"/>
            <a:ext cx="468052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Общество с ограниченной                              ответственностью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«Премьера» (ООО «Премьера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кадров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ДОКЛАДНАЯ ЗАПИСКА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700" dirty="0"/>
              <a:t>Гриф ограничения доступа к документу</a:t>
            </a:r>
          </a:p>
        </p:txBody>
      </p:sp>
      <p:pic>
        <p:nvPicPr>
          <p:cNvPr id="4" name="Picture 2" descr="C:\Users\user5_1\Desktop\23763413680717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9063"/>
            <a:ext cx="4183380" cy="25450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C:\Users\user5_1\Desktop\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384376" cy="2538282"/>
          </a:xfrm>
          <a:prstGeom prst="rect">
            <a:avLst/>
          </a:prstGeom>
          <a:ln w="38100" cap="rnd">
            <a:solidFill>
              <a:schemeClr val="bg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5_1\Desktop\служедн.gif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39" y="3573016"/>
            <a:ext cx="4125962" cy="265294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Отметка об электронной подписи</a:t>
            </a:r>
            <a:endParaRPr lang="ru-RU" dirty="0"/>
          </a:p>
        </p:txBody>
      </p:sp>
      <p:pic>
        <p:nvPicPr>
          <p:cNvPr id="6" name="Picture 3" descr="C:\Users\user5_1\Desktop\Письмо+о+предоставлении+сведений+обл+собств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07" b="7186"/>
          <a:stretch/>
        </p:blipFill>
        <p:spPr bwMode="auto">
          <a:xfrm>
            <a:off x="1331640" y="1844824"/>
            <a:ext cx="6319762" cy="2736304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640960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документах указывается место составления, издания документа,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кроме: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писем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служебных, докладных записок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информационно – справочных документов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user5_1\Desktop\slide-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4" r="45344" b="11194"/>
          <a:stretch/>
        </p:blipFill>
        <p:spPr bwMode="auto">
          <a:xfrm>
            <a:off x="5148064" y="3462217"/>
            <a:ext cx="3411633" cy="2676088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26380">
            <a:off x="466604" y="3525659"/>
            <a:ext cx="4536504" cy="1815882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Муниципальное казенное учреждение </a:t>
            </a:r>
            <a:r>
              <a:rPr lang="ru-RU" sz="1400" b="1" dirty="0" err="1">
                <a:latin typeface="Times New Roman"/>
                <a:ea typeface="Calibri"/>
                <a:cs typeface="Times New Roman"/>
              </a:rPr>
              <a:t>Талицкого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 городско округа «Управление архивами»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ПРИКАЗ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от  21.01.2019			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№ 17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Calibri"/>
                <a:cs typeface="Times New Roman"/>
              </a:rPr>
              <a:t>О наделении правом электронной подписи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120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556792"/>
            <a:ext cx="8153400" cy="504056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Инициалы пишем после фамилии в реквизите «Адресат»;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Указываем адрес электронной почты;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Указываем вид электронного носителя в реквизите «Приложение»;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 первом листе документа-приложения ставим отметку о приложении и гриф утверждения;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Реквизит «Отметка об исполнителе» дополняем новыми элементами;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Отметку о заверении копии документа дополняем записью о месте хранения оригинала;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Заголовок к тексту может не составляться, если текст документа не превышает 4-5 строк;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Текст документа пишем с учетом нововведений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Оформление реквизитов документов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Порядок написания даты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772816"/>
            <a:ext cx="7632848" cy="12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solidFill>
                  <a:srgbClr val="222222"/>
                </a:solidFill>
                <a:latin typeface="Segoe UI"/>
              </a:rPr>
              <a:t> </a:t>
            </a:r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арабскими 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цифрами через точку </a:t>
            </a:r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(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03.07.2017) </a:t>
            </a:r>
            <a:endParaRPr lang="ru-RU" sz="2000" b="1" i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000" b="1" i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словесно-цифровым способом -  </a:t>
            </a:r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июля 2017 г.). 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3861048"/>
            <a:ext cx="3960440" cy="1512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01696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теперь нельзя !</a:t>
            </a:r>
          </a:p>
          <a:p>
            <a:pPr algn="ctr"/>
            <a:endParaRPr lang="ru-RU" dirty="0"/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июля 2018 г.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1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Получатель – должностное лицо</a:t>
            </a:r>
            <a:endParaRPr lang="ru-RU" b="1" dirty="0"/>
          </a:p>
        </p:txBody>
      </p:sp>
      <p:pic>
        <p:nvPicPr>
          <p:cNvPr id="5" name="Picture 3" descr="Z:\Казакова Лена\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4" t="5726" r="4466" b="66729"/>
          <a:stretch/>
        </p:blipFill>
        <p:spPr bwMode="auto">
          <a:xfrm>
            <a:off x="539551" y="1412776"/>
            <a:ext cx="5202995" cy="2262554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:\Казакова Лена\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7" t="5307" r="3450" b="67240"/>
          <a:stretch/>
        </p:blipFill>
        <p:spPr bwMode="auto">
          <a:xfrm>
            <a:off x="2843808" y="3933056"/>
            <a:ext cx="5536271" cy="243722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2546" y="1412776"/>
            <a:ext cx="3005918" cy="150810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фамилией должностного лица допускаются сокращение: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Г-ну (господину),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Г-же (госпоже)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Получатель – физическое лицо</a:t>
            </a:r>
            <a:endParaRPr lang="ru-RU" b="1" dirty="0"/>
          </a:p>
        </p:txBody>
      </p:sp>
      <p:pic>
        <p:nvPicPr>
          <p:cNvPr id="5" name="Picture 7" descr="Z:\Казакова Лена\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62476" r="40260" b="25363"/>
          <a:stretch/>
        </p:blipFill>
        <p:spPr bwMode="auto">
          <a:xfrm>
            <a:off x="1065252" y="1904196"/>
            <a:ext cx="5040537" cy="20162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Э</a:t>
            </a:r>
            <a:r>
              <a:rPr lang="ru-RU" sz="3200" b="1" dirty="0" smtClean="0"/>
              <a:t>лектронный адрес (номер телефона/факса)</a:t>
            </a:r>
            <a:endParaRPr lang="ru-RU" sz="3200" b="1" dirty="0"/>
          </a:p>
        </p:txBody>
      </p:sp>
      <p:pic>
        <p:nvPicPr>
          <p:cNvPr id="5" name="Picture 6" descr="Z:\Казакова Лена\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72659" r="50000" b="13225"/>
          <a:stretch/>
        </p:blipFill>
        <p:spPr bwMode="auto">
          <a:xfrm>
            <a:off x="1920388" y="1700808"/>
            <a:ext cx="5046328" cy="2599477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нак запрета 5"/>
          <p:cNvSpPr/>
          <p:nvPr/>
        </p:nvSpPr>
        <p:spPr>
          <a:xfrm>
            <a:off x="2434479" y="1135207"/>
            <a:ext cx="3888432" cy="3600975"/>
          </a:xfrm>
          <a:prstGeom prst="noSmoking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299" y="1196752"/>
            <a:ext cx="7128792" cy="353943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rgbClr val="2D2D2D"/>
                </a:solidFill>
                <a:latin typeface="Arial"/>
              </a:rPr>
              <a:t>ГОСТ Р </a:t>
            </a:r>
            <a:r>
              <a:rPr lang="ru-RU" sz="3200" b="1" dirty="0" smtClean="0">
                <a:solidFill>
                  <a:srgbClr val="2D2D2D"/>
                </a:solidFill>
                <a:latin typeface="Arial"/>
              </a:rPr>
              <a:t>6.30-2003 </a:t>
            </a:r>
          </a:p>
          <a:p>
            <a:pPr algn="ctr" fontAlgn="base"/>
            <a:r>
              <a:rPr lang="ru-RU" sz="3200" b="1" dirty="0" smtClean="0">
                <a:solidFill>
                  <a:srgbClr val="002060"/>
                </a:solidFill>
                <a:latin typeface="Arial"/>
              </a:rPr>
              <a:t>Унифицированные системы документации. Унифицированная система организационно –распорядительной документации. Требования 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к оформлению документов</a:t>
            </a:r>
            <a:endParaRPr lang="ru-RU" sz="3200" b="1" i="0" dirty="0">
              <a:solidFill>
                <a:srgbClr val="00206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476672"/>
            <a:ext cx="5122912" cy="867552"/>
          </a:xfrm>
        </p:spPr>
        <p:txBody>
          <a:bodyPr>
            <a:normAutofit/>
          </a:bodyPr>
          <a:lstStyle/>
          <a:p>
            <a:pPr marL="109728" indent="0" algn="ctr">
              <a:spcBef>
                <a:spcPct val="0"/>
              </a:spcBef>
              <a:buNone/>
            </a:pPr>
            <a:r>
              <a:rPr lang="ru-RU" sz="37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Заголовок к тексту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424936" cy="230832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342900" algn="just">
              <a:lnSpc>
                <a:spcPct val="200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- приказ (о чем?) о создании аттестационной комиссии;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342900" algn="just">
              <a:lnSpc>
                <a:spcPct val="20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-приказ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(о чем?) об утверждении штатного расписания;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342900" algn="just">
              <a:lnSpc>
                <a:spcPct val="200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- письмо (о чем?) о предоставлении информации.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4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Вступительные обращения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196752"/>
            <a:ext cx="54006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Уважаемый господин Председатель!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Уважаемый господин Губернатор!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Уважаемый господин Прохоров!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Уважаемая госпожа Захарова!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Уважаемый Николай Петрович!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user5_1\Desktop\0040-040-Obrazets-iskhodjaschego-pis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34774" r="35554" b="19904"/>
          <a:stretch/>
        </p:blipFill>
        <p:spPr bwMode="auto">
          <a:xfrm>
            <a:off x="1403648" y="3395590"/>
            <a:ext cx="3456384" cy="21504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C:\Users\user5_1\Desktop\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9430" r="2208" b="15045"/>
          <a:stretch/>
        </p:blipFill>
        <p:spPr bwMode="auto">
          <a:xfrm>
            <a:off x="4932040" y="2979004"/>
            <a:ext cx="3976382" cy="25670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09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«Приложение»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45426"/>
            <a:ext cx="4680520" cy="39068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Приложение: на 2 л. в 1 экз.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649" y="1700808"/>
            <a:ext cx="7598247" cy="136652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Приложение: 1. Положение об  Управлении регионального  кредитования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5 л. в 1 экз.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2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Справка о кадровом составе Управления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регионального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кредитования на 2 л. в 1 экз.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082" y="3284984"/>
            <a:ext cx="3672408" cy="39068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Приложение: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CD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 1 экз.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dirty="0"/>
              <a:t>Г</a:t>
            </a:r>
            <a:r>
              <a:rPr lang="ru-RU" sz="2800" b="1" dirty="0" smtClean="0"/>
              <a:t>риф утверждения на первом листе документа-приложения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9633" y="3305639"/>
            <a:ext cx="3240360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latin typeface="Times New Roman"/>
                <a:ea typeface="Times New Roman"/>
                <a:cs typeface="Times New Roman"/>
              </a:rPr>
              <a:t>Теперь так нельзя 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Приложение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N 2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к приказу АО "Профиль"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от 15.08.2015 N 112.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775254"/>
            <a:ext cx="3456384" cy="1224951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Приложение №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1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УТВЕРЖДЕНО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приказом АО "Профиль"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90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от 18.05.2015 N 67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996" y="3397971"/>
            <a:ext cx="3096344" cy="13234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УТВЕРЖДАЮ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Руководитель Федерального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архивного агентства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Подпись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И.О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Фамилия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Дата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3096344" cy="830997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АО "Профиль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2015 г. N 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539211"/>
              </p:ext>
            </p:extLst>
          </p:nvPr>
        </p:nvGraphicFramePr>
        <p:xfrm>
          <a:off x="612775" y="2428868"/>
          <a:ext cx="8153400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1571636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Петрова Светлана Сергеевна, Организационный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отдел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, главный специалист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+7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(343) 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212-00-60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s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petrova@egov66.ru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Новые элементы в реквизите «Отметка об исполнителе»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Запись о месте хранения оригинала в отметке о заверении копии документа</a:t>
            </a:r>
            <a:endParaRPr lang="ru-RU" sz="2800" b="1" dirty="0"/>
          </a:p>
        </p:txBody>
      </p:sp>
      <p:pic>
        <p:nvPicPr>
          <p:cNvPr id="1026" name="Picture 2" descr="C:\Users\user5_1\Desktop\TK_GOS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6149" r="7953" b="9248"/>
          <a:stretch/>
        </p:blipFill>
        <p:spPr bwMode="auto">
          <a:xfrm>
            <a:off x="1619672" y="1484784"/>
            <a:ext cx="6664892" cy="46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Реквизит печать</a:t>
            </a:r>
          </a:p>
        </p:txBody>
      </p:sp>
      <p:pic>
        <p:nvPicPr>
          <p:cNvPr id="2050" name="Picture 2" descr="C:\Users\user5_1\Desktop\D_14-07_12-24_doc_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188916" cy="3651126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5_1\Desktop\D_14-07_12-24_doc_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9603"/>
            <a:ext cx="2749079" cy="324036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8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изготовления бланков документов используется бумага форматов А4, для изготовления бланков резолюций – А5 и А6;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длительных (свыше 10 лет) сроков хранения должны иметь левое поле не менее 30 мм;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Бланки на бумажном носителе и электронные шаблоны бланков должны быть идентичны по составу реквизитов, порядку их расположения, гарнитурам шрифта;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Бланки документов на бумажном носителе и электронные шаблоны бланков изготавливаются на основании макетов бланков, утверждаемых руководителем организации;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шаблоны бланков документов должны быть защищены от несанкционированных изменений;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переписки с иностранными корреспондентами используют бланки на двух языках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Бланки документов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5_1\Desktop\08-rrt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70" y="1556792"/>
            <a:ext cx="6519499" cy="32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80885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Оформленный бланк должен иметь поля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оформления документов в целом остались прежними;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нормативные акты организации, регламентирующие работу по созданию документов, и уже разработанные бланки являются действующими – переделывать их не нужно;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нормативные акты организации, регламентирующие работу по созданию документов, и бланки документов, разработанные в организации, могут быть изменены только в том случае, если решение об этом примет ее руководство;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организация решила внести изменения в бланки документов, то переписывать при этом инструкцию по делопроизводству не следует. Новые бланки можно утвердить приказом руководителя организации.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РЕЗЮМЕ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Федеральным бюджетным учреждением «Всероссийский научно-исследовательский институт документоведения и архивного дела» (ВНИИДАД);</a:t>
            </a:r>
          </a:p>
          <a:p>
            <a:pPr lvl="0" algn="just"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Приказом Федерального агентства по техническому регулированию и метрологии (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от 08.12.2016 №2004-ст;</a:t>
            </a:r>
          </a:p>
          <a:p>
            <a:pPr lvl="0" algn="just"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25.05.2017 № 435-ст дата введения в действие перенесена с 1 июля 2017 г. на 1 июля 2018 г.;</a:t>
            </a:r>
          </a:p>
          <a:p>
            <a:pPr lvl="0" algn="just"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Взамен ГОСТ 6.30-2003 «Унифицированные системы документации. Унифицированная система организационно-распорядительной документации. Требования к оформлению документов» ; </a:t>
            </a:r>
          </a:p>
          <a:p>
            <a:pPr lvl="0"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№ 1 ГОСТ Р 7.0.97-2016 «Система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документов», утверждено Приказом Федерального агентства по техническому регулированию и метрологии (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от 14.05.2018 №244-ст</a:t>
            </a:r>
          </a:p>
          <a:p>
            <a:pPr lvl="0" algn="just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ГОСТ Р 7.0.97-2016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38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153400" cy="252028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47733"/>
              </p:ext>
            </p:extLst>
          </p:nvPr>
        </p:nvGraphicFramePr>
        <p:xfrm>
          <a:off x="611560" y="1268760"/>
          <a:ext cx="8153400" cy="5773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500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ГОСТ Р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6.30-2003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ГОСТ Р 7.0.97-2016</a:t>
                      </a:r>
                      <a:endParaRPr lang="ru-RU" sz="2400" dirty="0"/>
                    </a:p>
                  </a:txBody>
                  <a:tcPr/>
                </a:tc>
              </a:tr>
              <a:tr h="425226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Стандарт распространяется на организационно-распорядительные</a:t>
                      </a:r>
                      <a:r>
                        <a:rPr lang="ru-RU" sz="2000" baseline="0" dirty="0" smtClean="0"/>
                        <a:t> документы, относящиеся к Унифицированной системе организационно-распорядительной документации (УСОРД) - </a:t>
                      </a:r>
                      <a:r>
                        <a:rPr lang="ru-RU" sz="2000" b="1" u="sng" baseline="0" dirty="0" smtClean="0"/>
                        <a:t>постановления, распоряжения, приказы, решения, протоколы, акты, письма и т.д.,</a:t>
                      </a:r>
                      <a:r>
                        <a:rPr lang="ru-RU" sz="2000" baseline="0" dirty="0" smtClean="0"/>
                        <a:t> включенные в ОК 011-93 «Общероссийский классификатор управленческой документации» (ОКУД)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Стандарт распространяется на организационно-</a:t>
                      </a:r>
                      <a:r>
                        <a:rPr lang="ru-RU" sz="2000" baseline="0" dirty="0" smtClean="0"/>
                        <a:t> распорядительные документы: </a:t>
                      </a:r>
                      <a:r>
                        <a:rPr lang="ru-RU" sz="2000" b="1" i="0" u="sng" baseline="0" dirty="0" smtClean="0"/>
                        <a:t>уставы, положения, правила, инструкции, регламенты, постановления, распоряжения, приказы, решения, протоколы, договоры, акты, письма, справки </a:t>
                      </a:r>
                      <a:r>
                        <a:rPr lang="ru-RU" sz="2000" baseline="0" dirty="0" smtClean="0"/>
                        <a:t>и др., в том числе включенные в ОК 011-93 «Общероссийский классификатор управленческой документации» (ОКУД)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Область применения старого и нового стандарта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708615"/>
              </p:ext>
            </p:extLst>
          </p:nvPr>
        </p:nvGraphicFramePr>
        <p:xfrm>
          <a:off x="755576" y="908720"/>
          <a:ext cx="7776864" cy="547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435"/>
                <a:gridCol w="4561429"/>
              </a:tblGrid>
              <a:tr h="6987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Структура ГОСТ 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6.30-2003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Структура ГОСТ Р 7.0.97-2016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22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1. Область применения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1. Область применения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122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2. Нормативные ссылки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3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3. Общие требования к созданию документов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3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2. Состав реквизитов документов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4. Реквизиты документов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3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3. Требования к оформлению реквизитов документов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5. Оформление реквизитов документов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3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4. Требования к бланкам документов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6. Бланки документов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63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Приложение А. Расположение реквизитов на  титульном листе документа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3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Приложение А. Схемы расположения реквизитов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Приложение Б. Схемы расположение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реквизитов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571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Приложение Б. Образцы бланков документов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Приложение В. Образцы бланков документов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Структура старого и нового стандартов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7.0.8-2013 «Система стандартов по информации, библиотечному и издательскому делу. Делопроизводство и архивное дело. Термины и определения»;</a:t>
            </a:r>
          </a:p>
          <a:p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ИСО 15489-1-2007 «Система стандартов по информации, библиотечному и издательскому делу. Управление документами. Общие требования».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Нормативные ссылки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6496" cy="48245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могут создаваться на бумажном носителе и в электронной форме с соблюдением установленных правил оформления документов;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Предпочтительными гарнитурами и размерами шрифтов для реквизитов документа  являются: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New Roman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14, Arial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12,13, Verdana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12,13, Calibri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приближенные к ним;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Вторую и последующие страницы документа нумеруют (номер страницы проставляется посередине верхнего поля документа на расстоянии не менее 10 мм от верхнего края листа);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создание документов  на лицевой и оборотной сторонах листа;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Абзацный отступ текста документа составляет 1,25 см;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документа печатается через  1-1,5 межстрочных интервала, многострочные реквизиты печатаются через один межстрочный интервал;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документа выравнивается по ширине листа (по границам левого и правого полей документа);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выделение реквизитов «Адресат», «Заголовок к тексту» или «Подпись», а также отдельных фрагментов полужирным шрифтом.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Общие требования к созданию документов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организации;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государственный регистрационный номер (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ОГРН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юридического лица;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Идентификационный номер налогоплательщика/код причины постановки на учет (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ИНН/КПП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Идентификатор электронной копии документа;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Реквизиты, которых нет в новом стандарте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024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структурного подразделения – автора документа;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должности лица – автора документа;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Гриф ограничения доступа к документу;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Отметка об электронной подписи.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Новые реквизиты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5971</TotalTime>
  <Words>1290</Words>
  <Application>Microsoft Office PowerPoint</Application>
  <PresentationFormat>Экран (4:3)</PresentationFormat>
  <Paragraphs>181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ГОСТ Р 7.0.97-2016  «Система стандартов по информации, библиотечному и издательскому делу Организационно-распорядительная документация. Требования к оформлению документов</vt:lpstr>
      <vt:lpstr>Презентация PowerPoint</vt:lpstr>
      <vt:lpstr>ГОСТ Р 7.0.97-2016</vt:lpstr>
      <vt:lpstr>Область применения старого и нового стандарта</vt:lpstr>
      <vt:lpstr>Структура старого и нового стандартов</vt:lpstr>
      <vt:lpstr>Нормативные ссылки</vt:lpstr>
      <vt:lpstr>Общие требования к созданию документов</vt:lpstr>
      <vt:lpstr>Реквизиты, которых нет в новом стандарте</vt:lpstr>
      <vt:lpstr>Новые реквизиты</vt:lpstr>
      <vt:lpstr>Наименование структурного подразделения – автор документа</vt:lpstr>
      <vt:lpstr>Наименование должности лица – автор документа</vt:lpstr>
      <vt:lpstr>Гриф ограничения доступа к документу</vt:lpstr>
      <vt:lpstr>Отметка об электронной подписи</vt:lpstr>
      <vt:lpstr>Презентация PowerPoint</vt:lpstr>
      <vt:lpstr>Оформление реквизитов документов</vt:lpstr>
      <vt:lpstr>Презентация PowerPoint</vt:lpstr>
      <vt:lpstr>Получатель – должностное лицо</vt:lpstr>
      <vt:lpstr>Получатель – физическое лицо</vt:lpstr>
      <vt:lpstr>Электронный адрес (номер телефона/факса)</vt:lpstr>
      <vt:lpstr>Презентация PowerPoint</vt:lpstr>
      <vt:lpstr>Вступительные обращения</vt:lpstr>
      <vt:lpstr>«Приложение»</vt:lpstr>
      <vt:lpstr> Гриф утверждения на первом листе документа-приложения</vt:lpstr>
      <vt:lpstr>Новые элементы в реквизите «Отметка об исполнителе»</vt:lpstr>
      <vt:lpstr>Запись о месте хранения оригинала в отметке о заверении копии документа</vt:lpstr>
      <vt:lpstr>Реквизит печать</vt:lpstr>
      <vt:lpstr>Бланки документов</vt:lpstr>
      <vt:lpstr>Презентация PowerPoint</vt:lpstr>
      <vt:lpstr>РЕЗЮМЕ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на практике работы  организаций-источников комплектования   ГКУСО «ЦДООСО»  нового национального стандарта  по оформлению документов –  ГОСТ Р 7.0.97-2016  «Система стандартов по информации, библиотечному и издательскому делу. Организационно-распорядительная документация.  Требования к оформлению документов» </dc:title>
  <dc:creator>Воротилкина Анна Викторовна</dc:creator>
  <cp:lastModifiedBy>user5_1</cp:lastModifiedBy>
  <cp:revision>175</cp:revision>
  <dcterms:created xsi:type="dcterms:W3CDTF">2018-03-05T07:54:12Z</dcterms:created>
  <dcterms:modified xsi:type="dcterms:W3CDTF">2019-04-18T02:55:36Z</dcterms:modified>
</cp:coreProperties>
</file>